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C1731-C477-498D-894C-CD968923C1A8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E609F-0089-4862-9ED7-F39AAAB85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3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47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42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20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01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6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0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2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37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65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9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17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8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1C5A6-5F57-457E-B08B-35376640098F}" type="slidenum">
              <a:rPr lang="en-US"/>
              <a:pPr/>
              <a:t>21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7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7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92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156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44D4-6138-432C-9E51-CC07BB6567D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44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44D4-6138-432C-9E51-CC07BB6567D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20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44D4-6138-432C-9E51-CC07BB6567D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44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0E0B0-F17A-416B-B5EC-9B9956DF717F}" type="slidenum">
              <a:rPr lang="en-US"/>
              <a:pPr/>
              <a:t>29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326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44D4-6138-432C-9E51-CC07BB6567D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440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44D4-6138-432C-9E51-CC07BB6567D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20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44D4-6138-432C-9E51-CC07BB6567D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20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44D4-6138-432C-9E51-CC07BB6567D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94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44D4-6138-432C-9E51-CC07BB6567D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200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544D4-6138-432C-9E51-CC07BB6567D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2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6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0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25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598A-8693-45B9-80D3-76FDBFF17E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5B4B-FE1D-4C39-B020-3D0CFBF8F2D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ED95-48BA-4448-9FAC-45911B72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0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5B4B-FE1D-4C39-B020-3D0CFBF8F2D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ED95-48BA-4448-9FAC-45911B72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4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5B4B-FE1D-4C39-B020-3D0CFBF8F2D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ED95-48BA-4448-9FAC-45911B72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1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8CE40D-0C09-414C-9D94-6B4D5F878A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5B4B-FE1D-4C39-B020-3D0CFBF8F2D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ED95-48BA-4448-9FAC-45911B72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1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5B4B-FE1D-4C39-B020-3D0CFBF8F2D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ED95-48BA-4448-9FAC-45911B72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1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5B4B-FE1D-4C39-B020-3D0CFBF8F2D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ED95-48BA-4448-9FAC-45911B72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2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5B4B-FE1D-4C39-B020-3D0CFBF8F2D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ED95-48BA-4448-9FAC-45911B72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6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5B4B-FE1D-4C39-B020-3D0CFBF8F2D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ED95-48BA-4448-9FAC-45911B72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4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5B4B-FE1D-4C39-B020-3D0CFBF8F2D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ED95-48BA-4448-9FAC-45911B72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2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5B4B-FE1D-4C39-B020-3D0CFBF8F2D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ED95-48BA-4448-9FAC-45911B72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5B4B-FE1D-4C39-B020-3D0CFBF8F2D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ED95-48BA-4448-9FAC-45911B72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3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95B4B-FE1D-4C39-B020-3D0CFBF8F2D4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ED95-48BA-4448-9FAC-45911B728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3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160723\My%20Documents\Shu\TzuChi\&#27599;&#27954;&#33775;&#35486;&#31532;&#20108;&#20874;7-1\ZeldaWW_molgera.mid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s160723\My%20Documents\Shu\TzuChi\&#27599;&#27954;&#33775;&#35486;&#31532;&#20108;&#20874;7-1\cny-8.mid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s160723\My%20Documents\Shu\TzuChi\&#32654;&#27954;&#33775;&#35486;&#31532;&#20108;&#20874;&#31532;&#20061;&#35506;\easter%20song.mid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rack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beast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1924050"/>
            <a:ext cx="4221162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beast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876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524000" y="136525"/>
            <a:ext cx="7162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41550" indent="-2241550">
              <a:defRPr>
                <a:solidFill>
                  <a:schemeClr val="tx1"/>
                </a:solidFill>
                <a:latin typeface="Arial" charset="0"/>
              </a:defRPr>
            </a:lvl1pPr>
            <a:lvl2pPr marL="5208588">
              <a:defRPr>
                <a:solidFill>
                  <a:schemeClr val="tx1"/>
                </a:solidFill>
                <a:latin typeface="Arial" charset="0"/>
              </a:defRPr>
            </a:lvl2pPr>
            <a:lvl3pPr marL="5387975">
              <a:defRPr>
                <a:solidFill>
                  <a:schemeClr val="tx1"/>
                </a:solidFill>
                <a:latin typeface="Arial" charset="0"/>
              </a:defRPr>
            </a:lvl3pPr>
            <a:lvl4pPr marL="5567363">
              <a:defRPr>
                <a:solidFill>
                  <a:schemeClr val="tx1"/>
                </a:solidFill>
                <a:latin typeface="Arial" charset="0"/>
              </a:defRPr>
            </a:lvl4pPr>
            <a:lvl5pPr marL="5746750">
              <a:defRPr>
                <a:solidFill>
                  <a:schemeClr val="tx1"/>
                </a:solidFill>
                <a:latin typeface="Arial" charset="0"/>
              </a:defRPr>
            </a:lvl5pPr>
            <a:lvl6pPr marL="6203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6661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7118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7575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10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0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10000">
                <a:latin typeface="標楷體" pitchFamily="65" charset="-120"/>
                <a:ea typeface="標楷體" pitchFamily="65" charset="-120"/>
              </a:rPr>
              <a:t>的      故事</a:t>
            </a:r>
          </a:p>
        </p:txBody>
      </p:sp>
      <p:pic>
        <p:nvPicPr>
          <p:cNvPr id="40966" name="ZeldaWW_molgera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50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cracker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7272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9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6"/>
                </p:tgtEl>
              </p:cMediaNode>
            </p:audio>
          </p:childTnLst>
        </p:cTn>
      </p:par>
    </p:tnLst>
    <p:bldLst>
      <p:bldP spid="409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7-09-2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51181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>
              <a:spcBef>
                <a:spcPct val="50000"/>
              </a:spcBef>
            </a:pP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從此以後，每年那個晚上就叫除夕。家家放鞭炮、吃年夜飯。</a:t>
            </a:r>
          </a:p>
        </p:txBody>
      </p:sp>
      <p:pic>
        <p:nvPicPr>
          <p:cNvPr id="16388" name="cny-8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286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7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51181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>
              <a:spcBef>
                <a:spcPct val="50000"/>
              </a:spcBef>
            </a:pP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除夕晚上，家家祭祖。小孩子給長輩拜年，長輩給小孩子紅包叫壓歲錢。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84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50292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第二天是新年，大家互相拜年，互相說：「恭喜！恭喜！新年好」。</a:t>
            </a:r>
          </a:p>
        </p:txBody>
      </p:sp>
      <p:pic>
        <p:nvPicPr>
          <p:cNvPr id="18435" name="Picture 3" descr="S7-11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6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124200"/>
            <a:ext cx="152400" cy="152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591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S7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71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971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8" name="Picture 8" descr="S7-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2895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895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29718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charset="-120"/>
              </a:rPr>
              <a:t>1</a:t>
            </a:r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648200" y="3276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3105150" y="2986088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charset="-120"/>
              </a:rPr>
              <a:t>2</a:t>
            </a: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6262688" y="3052763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charset="-120"/>
              </a:rPr>
              <a:t>3</a:t>
            </a:r>
            <a:endParaRPr lang="en-US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65532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charset="-120"/>
              </a:rPr>
              <a:t>4</a:t>
            </a:r>
            <a:endParaRPr lang="en-US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3157538" y="65532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charset="-120"/>
              </a:rPr>
              <a:t>5</a:t>
            </a:r>
            <a:endParaRPr lang="en-US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6234113" y="65532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charset="-120"/>
              </a:rPr>
              <a:t>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048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 descr="S7-09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s7-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1475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S7-11n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668713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43263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charset="-120"/>
              </a:rPr>
              <a:t>7</a:t>
            </a:r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135313" y="330835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charset="-120"/>
              </a:rPr>
              <a:t>8</a:t>
            </a:r>
            <a:endParaRPr 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6408738" y="3287713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charset="-120"/>
              </a:rPr>
              <a:t>9</a:t>
            </a:r>
            <a:endParaRPr 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914400" y="65532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charset="-120"/>
              </a:rPr>
              <a:t>10</a:t>
            </a:r>
            <a:endParaRPr 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4797425" y="6553200"/>
            <a:ext cx="228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charset="-120"/>
              </a:rPr>
              <a:t>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432050"/>
            <a:ext cx="4595813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943225" y="777875"/>
            <a:ext cx="3232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u="sng" dirty="0">
                <a:solidFill>
                  <a:srgbClr val="FF0000"/>
                </a:solidFill>
                <a:ea typeface="華康楷書體W5" pitchFamily="65" charset="-120"/>
              </a:rPr>
              <a:t>新</a:t>
            </a:r>
            <a:r>
              <a:rPr lang="zh-TW" altLang="en-US" sz="9600" u="sng" dirty="0">
                <a:solidFill>
                  <a:srgbClr val="FF0000"/>
                </a:solidFill>
                <a:ea typeface="華康標楷W5注音" pitchFamily="66" charset="-120"/>
              </a:rPr>
              <a:t>娘</a:t>
            </a:r>
            <a:endParaRPr lang="en-US" sz="9600" u="sng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0856" y="200536"/>
            <a:ext cx="1566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niáng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1503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j021909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70" y="1881648"/>
            <a:ext cx="6106242" cy="366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308555" y="12290"/>
            <a:ext cx="2622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u="sng" dirty="0">
                <a:solidFill>
                  <a:srgbClr val="FF0000"/>
                </a:solidFill>
                <a:ea typeface="華康楷書體W5" pitchFamily="65" charset="-120"/>
              </a:rPr>
              <a:t>一年</a:t>
            </a:r>
            <a:endParaRPr lang="en-US" altLang="zh-TW" sz="9600" u="sng" dirty="0">
              <a:solidFill>
                <a:srgbClr val="FF0000"/>
              </a:solidFill>
              <a:ea typeface="華康楷書體W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94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968500"/>
            <a:ext cx="5129213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955925" y="512763"/>
            <a:ext cx="3740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8000" u="sng" dirty="0">
                <a:solidFill>
                  <a:srgbClr val="FF0000"/>
                </a:solidFill>
                <a:ea typeface="華康楷書體W5" pitchFamily="65" charset="-120"/>
              </a:rPr>
              <a:t>二年</a:t>
            </a:r>
            <a:r>
              <a:rPr lang="zh-TW" altLang="en-US" sz="8000" u="sng" dirty="0">
                <a:solidFill>
                  <a:srgbClr val="FF0000"/>
                </a:solidFill>
                <a:ea typeface="華康標楷W5注音" pitchFamily="66" charset="-120"/>
              </a:rPr>
              <a:t>級</a:t>
            </a:r>
            <a:endParaRPr lang="en-US" sz="8000" u="sng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3014" y="17736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jí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016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316163"/>
            <a:ext cx="4803775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032125" y="566738"/>
            <a:ext cx="300595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8800" u="sng" dirty="0">
                <a:solidFill>
                  <a:srgbClr val="FF0000"/>
                </a:solidFill>
                <a:ea typeface="華康標楷W5注音" pitchFamily="66" charset="-120"/>
              </a:rPr>
              <a:t>春</a:t>
            </a:r>
            <a:r>
              <a:rPr lang="zh-TW" altLang="en-US" sz="88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</a:t>
            </a:r>
            <a:endParaRPr lang="en-US" sz="8800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3212" y="182017"/>
            <a:ext cx="1409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chūn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55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508000" y="838200"/>
            <a:ext cx="3536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8800" u="sng" dirty="0">
                <a:solidFill>
                  <a:srgbClr val="FF0000"/>
                </a:solidFill>
                <a:ea typeface="華康標楷W5注音" pitchFamily="66" charset="-120"/>
              </a:rPr>
              <a:t>春</a:t>
            </a:r>
            <a:r>
              <a:rPr lang="zh-TW" altLang="en-US" sz="8800" u="sng" dirty="0">
                <a:solidFill>
                  <a:srgbClr val="FF0000"/>
                </a:solidFill>
                <a:ea typeface="華康標楷W5破音一" pitchFamily="66" charset="-120"/>
              </a:rPr>
              <a:t>假</a:t>
            </a:r>
            <a:endParaRPr lang="en-US" altLang="zh-TW" sz="8800" u="sng" dirty="0">
              <a:solidFill>
                <a:srgbClr val="FF0000"/>
              </a:solidFill>
              <a:ea typeface="華康標楷W5破音一" pitchFamily="66" charset="-120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949325" y="2841625"/>
            <a:ext cx="63373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spring break</a:t>
            </a:r>
          </a:p>
          <a:p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6590" y="291887"/>
            <a:ext cx="2287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c</a:t>
            </a:r>
            <a:r>
              <a:rPr lang="en-US" sz="4400" dirty="0" err="1" smtClean="0"/>
              <a:t>hūn</a:t>
            </a:r>
            <a:r>
              <a:rPr lang="en-US" sz="4400" dirty="0" smtClean="0"/>
              <a:t>  </a:t>
            </a:r>
            <a:r>
              <a:rPr lang="en-US" sz="4400" dirty="0" err="1" smtClean="0"/>
              <a:t>jià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5974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7-0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-457200" y="5387885"/>
            <a:ext cx="960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028700" lvl="3">
              <a:tabLst>
                <a:tab pos="57150" algn="l"/>
                <a:tab pos="112713" algn="l"/>
              </a:tabLst>
            </a:pP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很久很</a:t>
            </a: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久以前，高山上有一隻長得很可怕、又很愛睡覺的怪獸。牠叫「年」。</a:t>
            </a:r>
          </a:p>
        </p:txBody>
      </p:sp>
      <p:sp>
        <p:nvSpPr>
          <p:cNvPr id="8196" name="AutoShape 4" descr="n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944563"/>
            <a:ext cx="4168775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651125" y="3924300"/>
            <a:ext cx="2622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>
                <a:ea typeface="新細明體" charset="-120"/>
              </a:rPr>
              <a:t>＝？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5927725" y="360363"/>
            <a:ext cx="272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幾個</a:t>
            </a:r>
            <a:endParaRPr lang="en-US" sz="10000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796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04800" y="5140325"/>
            <a:ext cx="18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kumimoji="1" lang="zh-TW" altLang="en-US" sz="10000" u="sng">
              <a:solidFill>
                <a:schemeClr val="accent2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5517515" y="4203748"/>
            <a:ext cx="27494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8000" u="sng" dirty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幾</a:t>
            </a:r>
            <a:r>
              <a:rPr kumimoji="1" lang="zh-TW" altLang="en-US" sz="8000" u="sng" dirty="0">
                <a:solidFill>
                  <a:srgbClr val="FF0000"/>
                </a:solidFill>
                <a:latin typeface="Comic Sans MS" pitchFamily="66" charset="0"/>
                <a:ea typeface="華康標楷W5注音" pitchFamily="66" charset="-120"/>
              </a:rPr>
              <a:t>次</a:t>
            </a:r>
            <a:endParaRPr kumimoji="1" lang="en-US" sz="8000" u="sng" dirty="0">
              <a:solidFill>
                <a:srgbClr val="FF0000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9524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2441575"/>
            <a:ext cx="28384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4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690143"/>
            <a:ext cx="36576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77010" y="3458871"/>
            <a:ext cx="62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cì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05380489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C -0.20937 0.12939 -0.41875 0.25902 -0.53455 0.34166 C -0.65 0.4243 -0.64479 0.43194 -0.69375 0.49583 C -0.74271 0.55949 -0.7875 0.6456 -0.82812 0.725 C -0.86892 0.80416 -0.90625 0.90393 -0.9375 0.97083 C -0.96875 1.0375 -0.97135 1.03194 -1.01562 1.125 C -1.0599 1.21805 -1.1316 1.37361 -1.20313 1.52916 " pathEditMode="relative" ptsTypes="aaaaaaA">
                                      <p:cBhvr>
                                        <p:cTn id="8" dur="5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9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2057400"/>
            <a:ext cx="366077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511425" y="301625"/>
            <a:ext cx="3536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8800" dirty="0">
                <a:solidFill>
                  <a:srgbClr val="FF0000"/>
                </a:solidFill>
                <a:ea typeface="華康楷書體W5" pitchFamily="65" charset="-120"/>
              </a:rPr>
              <a:t>不知道</a:t>
            </a:r>
            <a:endParaRPr lang="en-US" sz="8800" dirty="0">
              <a:solidFill>
                <a:srgbClr val="FF0000"/>
              </a:solidFill>
              <a:ea typeface="華康楷書體W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4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j02373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2621475"/>
            <a:ext cx="2930730" cy="382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1425" y="1158285"/>
            <a:ext cx="24701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7200" u="sng" dirty="0">
                <a:solidFill>
                  <a:srgbClr val="FF0000"/>
                </a:solidFill>
                <a:ea typeface="華康楷書體W5" pitchFamily="65" charset="-120"/>
              </a:rPr>
              <a:t>知</a:t>
            </a:r>
            <a:r>
              <a:rPr lang="zh-TW" altLang="en-US" sz="7200" u="sng" dirty="0">
                <a:solidFill>
                  <a:srgbClr val="FF0000"/>
                </a:solidFill>
                <a:ea typeface="DFPBiaoKaiW5_ZhuIn" pitchFamily="66" charset="-120"/>
              </a:rPr>
              <a:t>識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7751" y="583250"/>
            <a:ext cx="938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shí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9254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155825"/>
            <a:ext cx="485140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2549525" y="722312"/>
            <a:ext cx="29781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8800" u="sng" dirty="0">
                <a:solidFill>
                  <a:srgbClr val="FF0000"/>
                </a:solidFill>
                <a:ea typeface="華康楷書體W5" pitchFamily="65" charset="-120"/>
              </a:rPr>
              <a:t>道</a:t>
            </a:r>
            <a:r>
              <a:rPr lang="zh-TW" altLang="en-US" sz="8800" u="sng" dirty="0">
                <a:solidFill>
                  <a:srgbClr val="FF0000"/>
                </a:solidFill>
                <a:ea typeface="DFPBiaoKaiW5_ZhuIn" pitchFamily="66" charset="-120"/>
              </a:rPr>
              <a:t>歉</a:t>
            </a:r>
            <a:endParaRPr lang="en-US" sz="8800" u="sng" dirty="0">
              <a:solidFill>
                <a:srgbClr val="FF0000"/>
              </a:solidFill>
              <a:ea typeface="DFPBiaoKaiW5_ZhuIn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3467" y="144975"/>
            <a:ext cx="1252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qiàn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8325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405705" y="846138"/>
            <a:ext cx="469872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88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sz="8800" u="sng" dirty="0">
                <a:solidFill>
                  <a:srgbClr val="FF0000"/>
                </a:solidFill>
                <a:ea typeface="華康標楷W5注音" pitchFamily="66" charset="-120"/>
              </a:rPr>
              <a:t>行道</a:t>
            </a:r>
            <a:endParaRPr lang="en-US" altLang="zh-TW" sz="8800" u="sng" dirty="0">
              <a:solidFill>
                <a:srgbClr val="FF0000"/>
              </a:solidFill>
              <a:ea typeface="華康標楷W5破音一" pitchFamily="66" charset="-120"/>
            </a:endParaRPr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70" y="2576204"/>
            <a:ext cx="5130800" cy="396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4631" y="276751"/>
            <a:ext cx="2666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xíng</a:t>
            </a:r>
            <a:r>
              <a:rPr lang="en-US" sz="4400" dirty="0" smtClean="0"/>
              <a:t>   </a:t>
            </a:r>
            <a:r>
              <a:rPr lang="en-US" sz="4400" dirty="0" err="1" smtClean="0"/>
              <a:t>dào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29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09" y="2243957"/>
            <a:ext cx="5531362" cy="403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33251" y="415772"/>
            <a:ext cx="32624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u="sng" dirty="0">
                <a:solidFill>
                  <a:srgbClr val="FF0000"/>
                </a:solidFill>
                <a:ea typeface="華康楷書體W5" pitchFamily="65" charset="-120"/>
              </a:rPr>
              <a:t>外</a:t>
            </a:r>
            <a:r>
              <a:rPr lang="zh-TW" altLang="en-US" sz="9600" u="sng" dirty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套</a:t>
            </a:r>
            <a:endParaRPr lang="en-US" altLang="zh-TW" sz="9600" u="sng" dirty="0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4467" y="36036"/>
            <a:ext cx="9701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tào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707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440531" y="651284"/>
            <a:ext cx="487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9600" u="sng" dirty="0">
                <a:solidFill>
                  <a:srgbClr val="FF0000"/>
                </a:solidFill>
                <a:ea typeface="華康楷書體W5" pitchFamily="65" charset="-120"/>
              </a:rPr>
              <a:t>外</a:t>
            </a:r>
            <a:r>
              <a:rPr lang="zh-TW" altLang="en-US" sz="9600" u="sng" dirty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國</a:t>
            </a:r>
            <a:r>
              <a:rPr lang="zh-TW" altLang="en-US" sz="9600" u="sng" dirty="0">
                <a:solidFill>
                  <a:srgbClr val="FF0000"/>
                </a:solidFill>
                <a:ea typeface="華康楷書體W5" pitchFamily="65" charset="-120"/>
              </a:rPr>
              <a:t>人</a:t>
            </a:r>
            <a:endParaRPr lang="zh-TW" altLang="en-US" sz="9600" u="sng" dirty="0">
              <a:solidFill>
                <a:srgbClr val="FF0000"/>
              </a:solidFill>
              <a:ea typeface="華康標楷W5注音" pitchFamily="66" charset="-120"/>
            </a:endParaRP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1" y="2416175"/>
            <a:ext cx="600551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5053" y="104661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guó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079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90" y="2678676"/>
            <a:ext cx="5248684" cy="41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999607" y="596644"/>
            <a:ext cx="244169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88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再見</a:t>
            </a:r>
            <a:endParaRPr lang="en-US" altLang="zh-TW" sz="8800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09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304800" y="5140325"/>
            <a:ext cx="18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kumimoji="1" lang="zh-TW" altLang="en-US" sz="10000" u="sng">
              <a:solidFill>
                <a:schemeClr val="accent2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4559300" y="2233613"/>
            <a:ext cx="4629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10000" u="sng">
                <a:solidFill>
                  <a:schemeClr val="accent2"/>
                </a:solidFill>
                <a:latin typeface="Comic Sans MS" pitchFamily="66" charset="0"/>
                <a:ea typeface="標楷體" pitchFamily="65" charset="-120"/>
              </a:rPr>
              <a:t>再一</a:t>
            </a:r>
            <a:r>
              <a:rPr kumimoji="1" lang="zh-TW" altLang="en-US" sz="10000" u="sng">
                <a:solidFill>
                  <a:schemeClr val="accent2"/>
                </a:solidFill>
                <a:latin typeface="Comic Sans MS" pitchFamily="66" charset="0"/>
                <a:ea typeface="華康標楷W5注音" pitchFamily="66" charset="-120"/>
              </a:rPr>
              <a:t>次</a:t>
            </a:r>
            <a:endParaRPr kumimoji="1" lang="en-US" altLang="zh-TW" sz="10000" u="sng">
              <a:solidFill>
                <a:schemeClr val="accent2"/>
              </a:solidFill>
              <a:latin typeface="Comic Sans MS" pitchFamily="66" charset="0"/>
              <a:ea typeface="華康標楷W5注音" pitchFamily="66" charset="-120"/>
            </a:endParaRPr>
          </a:p>
        </p:txBody>
      </p:sp>
      <p:pic>
        <p:nvPicPr>
          <p:cNvPr id="6862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-2441575"/>
            <a:ext cx="28384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2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6576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25" name="easter song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20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51258" y="1696492"/>
            <a:ext cx="62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cì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1305826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86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C -0.20937 0.12939 -0.41875 0.25902 -0.53455 0.34166 C -0.65 0.4243 -0.64479 0.43194 -0.69375 0.49583 C -0.74271 0.55949 -0.7875 0.6456 -0.82812 0.725 C -0.86892 0.80416 -0.90625 0.90393 -0.9375 0.97083 C -0.96875 1.0375 -0.97135 1.03194 -1.01562 1.125 C -1.0599 1.21805 -1.1316 1.37361 -1.20313 1.52916 " pathEditMode="relative" ptsTypes="aaaaaaA">
                                      <p:cBhvr>
                                        <p:cTn id="14" dur="5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25"/>
                </p:tgtEl>
              </p:cMediaNode>
            </p:audio>
          </p:childTnLst>
        </p:cTn>
      </p:par>
    </p:tnLst>
    <p:bldLst>
      <p:bldP spid="6861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533400" y="5257800"/>
            <a:ext cx="9677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028700" lvl="3">
              <a:tabLst>
                <a:tab pos="57150" algn="l"/>
                <a:tab pos="112713" algn="l"/>
              </a:tabLst>
            </a:pP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牠每年只醒來一天。天黑以後，年就下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山</a:t>
            </a:r>
            <a:endParaRPr lang="en-US" altLang="zh-TW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28700" lvl="3">
              <a:tabLst>
                <a:tab pos="57150" algn="l"/>
                <a:tab pos="112713" algn="l"/>
              </a:tabLst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找</a:t>
            </a: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東西吃。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816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1022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77" y="1991186"/>
            <a:ext cx="5815320" cy="467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233738" y="548456"/>
            <a:ext cx="3232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chemeClr val="accent2"/>
                </a:solidFill>
                <a:ea typeface="華康楷書體W5" pitchFamily="65" charset="-120"/>
              </a:rPr>
              <a:t>冬</a:t>
            </a:r>
            <a:r>
              <a:rPr lang="zh-TW" altLang="en-US" sz="9600" dirty="0">
                <a:solidFill>
                  <a:schemeClr val="accent2"/>
                </a:solidFill>
                <a:ea typeface="華康標楷W5注音" pitchFamily="66" charset="-120"/>
              </a:rPr>
              <a:t>眠</a:t>
            </a:r>
            <a:endParaRPr lang="en-US" sz="9600" dirty="0">
              <a:solidFill>
                <a:schemeClr val="accent2"/>
              </a:solidFill>
              <a:ea typeface="華康標楷W5注音" pitchFamily="66" charset="-12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85828" y="33282"/>
            <a:ext cx="188006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 err="1" smtClean="0"/>
              <a:t>mián</a:t>
            </a:r>
            <a:endParaRPr lang="en-US" altLang="zh-TW" sz="4400" u="sng" dirty="0">
              <a:ea typeface="華康楷書體W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05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69" y="2084335"/>
            <a:ext cx="5502173" cy="467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11138" y="0"/>
            <a:ext cx="2622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u="sng" dirty="0">
                <a:solidFill>
                  <a:srgbClr val="FF0000"/>
                </a:solidFill>
                <a:ea typeface="華康楷書體W5" pitchFamily="65" charset="-120"/>
              </a:rPr>
              <a:t>冬天</a:t>
            </a:r>
            <a:endParaRPr lang="en-US" sz="9600" u="sng" dirty="0">
              <a:solidFill>
                <a:srgbClr val="FF0000"/>
              </a:solidFill>
              <a:ea typeface="華康楷書體W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04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10" y="2250819"/>
            <a:ext cx="49593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754217" y="419869"/>
            <a:ext cx="2622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u="sng" dirty="0">
                <a:solidFill>
                  <a:srgbClr val="FF0000"/>
                </a:solidFill>
                <a:ea typeface="華康楷書體W5" pitchFamily="65" charset="-120"/>
              </a:rPr>
              <a:t>只要</a:t>
            </a:r>
            <a:endParaRPr lang="en-US" altLang="zh-TW" sz="9600" u="sng" dirty="0">
              <a:solidFill>
                <a:srgbClr val="FF0000"/>
              </a:solidFill>
              <a:ea typeface="華康楷書體W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698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-47625" y="136525"/>
            <a:ext cx="26225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9600" u="sng" dirty="0">
                <a:solidFill>
                  <a:srgbClr val="FF0000"/>
                </a:solidFill>
                <a:ea typeface="華康楷書體W5" pitchFamily="65" charset="-120"/>
              </a:rPr>
              <a:t>只有</a:t>
            </a:r>
            <a:endParaRPr lang="zh-TW" altLang="en-US" sz="9600" u="sng" dirty="0">
              <a:solidFill>
                <a:srgbClr val="FF0000"/>
              </a:solidFill>
              <a:ea typeface="DFPBiaoKaiW5_ZhuIn" pitchFamily="66" charset="-120"/>
            </a:endParaRPr>
          </a:p>
        </p:txBody>
      </p:sp>
      <p:pic>
        <p:nvPicPr>
          <p:cNvPr id="84997" name="Picture 5" descr="j0400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04813"/>
            <a:ext cx="5160963" cy="64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39" y="2822575"/>
            <a:ext cx="5561013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30509" y="833386"/>
            <a:ext cx="32624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u="sng" dirty="0">
                <a:solidFill>
                  <a:srgbClr val="FF0000"/>
                </a:solidFill>
                <a:ea typeface="華康楷書體W5" pitchFamily="65" charset="-120"/>
              </a:rPr>
              <a:t>告</a:t>
            </a:r>
            <a:r>
              <a:rPr lang="zh-TW" altLang="en-US" sz="9600" u="sng" dirty="0">
                <a:solidFill>
                  <a:srgbClr val="FF0000"/>
                </a:solidFill>
                <a:latin typeface="華康標楷W5注音" pitchFamily="66" charset="-120"/>
                <a:ea typeface="華康標楷W5注音" pitchFamily="66" charset="-120"/>
              </a:rPr>
              <a:t>狀</a:t>
            </a:r>
            <a:endParaRPr lang="en-US" altLang="zh-TW" sz="9600" u="sng" dirty="0">
              <a:solidFill>
                <a:srgbClr val="FF0000"/>
              </a:solidFill>
              <a:latin typeface="華康標楷W5注音" pitchFamily="66" charset="-120"/>
              <a:ea typeface="華康標楷W5注音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9545" y="242516"/>
            <a:ext cx="2037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zhuàng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80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244725"/>
            <a:ext cx="49276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72063" y="384175"/>
            <a:ext cx="302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9600" u="sng" dirty="0">
                <a:solidFill>
                  <a:srgbClr val="FF0000"/>
                </a:solidFill>
                <a:ea typeface="華康楷書體W5" pitchFamily="65" charset="-120"/>
              </a:rPr>
              <a:t>告訴</a:t>
            </a:r>
            <a:endParaRPr lang="en-US" altLang="zh-TW" sz="9600" u="sng" dirty="0">
              <a:solidFill>
                <a:srgbClr val="FF0000"/>
              </a:solidFill>
              <a:ea typeface="華康楷書體W5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508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-914400" y="5118100"/>
            <a:ext cx="1028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028700" lvl="3">
              <a:tabLst>
                <a:tab pos="57150" algn="l"/>
                <a:tab pos="112713" algn="l"/>
              </a:tabLst>
            </a:pP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年喜歡吃動物也喜歡吃人。天黑以後，大家都不敢出門。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39200" cy="5029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7727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1143000" y="4876800"/>
            <a:ext cx="10287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/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有一回，天還沒黑，年餓了就下山找東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西</a:t>
            </a:r>
            <a:endParaRPr lang="en-US" altLang="zh-TW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3"/>
            <a:r>
              <a:rPr lang="zh-TW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吃</a:t>
            </a: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，年聽見霹啪的聲音，嚇得跑開。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8006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84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7-05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1295400" y="5429071"/>
            <a:ext cx="10439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/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年又看見一個穿紅衣服的人坐在大門口，年嚇得跑回山上。</a:t>
            </a:r>
          </a:p>
        </p:txBody>
      </p:sp>
    </p:spTree>
    <p:extLst>
      <p:ext uri="{BB962C8B-B14F-4D97-AF65-F5344CB8AC3E}">
        <p14:creationId xmlns:p14="http://schemas.microsoft.com/office/powerpoint/2010/main" val="1337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1371600" y="5118100"/>
            <a:ext cx="1051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/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大家知道年怕什麼了，就把紅紙貼在大門上，又拿了許多竹子來燒火。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029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863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-1371600" y="4568825"/>
            <a:ext cx="10515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/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那天晚上，年不敢再下山來。第二天大家出來一看，每個人都很平安，就互相說：「恭喜」。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4116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507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638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>
              <a:spcBef>
                <a:spcPct val="50000"/>
              </a:spcBef>
            </a:pPr>
            <a:r>
              <a:rPr lang="zh-TW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後來，年沒有再出來過。有人說年餓死了。</a:t>
            </a:r>
          </a:p>
        </p:txBody>
      </p:sp>
      <p:pic>
        <p:nvPicPr>
          <p:cNvPr id="1536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5626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695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435</Words>
  <Application>Microsoft Office PowerPoint</Application>
  <PresentationFormat>On-screen Show (4:3)</PresentationFormat>
  <Paragraphs>96</Paragraphs>
  <Slides>35</Slides>
  <Notes>35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Yali</cp:lastModifiedBy>
  <cp:revision>5</cp:revision>
  <dcterms:created xsi:type="dcterms:W3CDTF">2014-03-22T22:08:47Z</dcterms:created>
  <dcterms:modified xsi:type="dcterms:W3CDTF">2014-08-14T04:41:29Z</dcterms:modified>
</cp:coreProperties>
</file>